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2.jpg"/><Relationship Id="rId4" Type="http://schemas.openxmlformats.org/officeDocument/2006/relationships/image" Target="../media/image0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wikireedia.net/wikireedia/index.php?title=Caligula_-_Atrocities_and_Tortures#Tortures" TargetMode="External"/><Relationship Id="rId4" Type="http://schemas.openxmlformats.org/officeDocument/2006/relationships/hyperlink" Target="http://penelope.uchicago.edu/Thayer/E/Roman/Texts/Cassius_Dio/59*.html" TargetMode="External"/><Relationship Id="rId10" Type="http://schemas.openxmlformats.org/officeDocument/2006/relationships/hyperlink" Target="https://m.youtube.com/watch?v=FUTiEG3BeXQ" TargetMode="External"/><Relationship Id="rId9" Type="http://schemas.openxmlformats.org/officeDocument/2006/relationships/hyperlink" Target="http://twitchfilm.com/2015/05/macbeth-get-a-glimpse-of-fassbender-in-two-clips-from-justin-kurzels-film-adaptation.html" TargetMode="External"/><Relationship Id="rId5" Type="http://schemas.openxmlformats.org/officeDocument/2006/relationships/hyperlink" Target="http://www.roman-empire.net/emperors/caligula.html" TargetMode="External"/><Relationship Id="rId6" Type="http://schemas.openxmlformats.org/officeDocument/2006/relationships/hyperlink" Target="http://www.biography.com/people/caligula-9235253#reign-of-power" TargetMode="External"/><Relationship Id="rId7" Type="http://schemas.openxmlformats.org/officeDocument/2006/relationships/hyperlink" Target="http://www.history.com/topics/ancient-history/caligula" TargetMode="External"/><Relationship Id="rId8" Type="http://schemas.openxmlformats.org/officeDocument/2006/relationships/hyperlink" Target="http://miamioh.edu/cca/academics/departments/theatre/production-season/current-season/macbeth/index.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0" y="0"/>
            <a:ext cx="3441700" cy="5143500"/>
          </a:xfrm>
          <a:prstGeom prst="rect">
            <a:avLst/>
          </a:prstGeom>
          <a:noFill/>
          <a:ln>
            <a:noFill/>
          </a:ln>
        </p:spPr>
      </p:pic>
      <p:pic>
        <p:nvPicPr>
          <p:cNvPr id="55" name="Shape 55"/>
          <p:cNvPicPr preferRelativeResize="0"/>
          <p:nvPr/>
        </p:nvPicPr>
        <p:blipFill>
          <a:blip r:embed="rId4">
            <a:alphaModFix/>
          </a:blip>
          <a:stretch>
            <a:fillRect/>
          </a:stretch>
        </p:blipFill>
        <p:spPr>
          <a:xfrm>
            <a:off x="5776825" y="0"/>
            <a:ext cx="3367173" cy="5143500"/>
          </a:xfrm>
          <a:prstGeom prst="rect">
            <a:avLst/>
          </a:prstGeom>
          <a:noFill/>
          <a:ln>
            <a:noFill/>
          </a:ln>
        </p:spPr>
      </p:pic>
      <p:sp>
        <p:nvSpPr>
          <p:cNvPr id="56" name="Shape 56"/>
          <p:cNvSpPr txBox="1"/>
          <p:nvPr>
            <p:ph type="ctrTitle"/>
          </p:nvPr>
        </p:nvSpPr>
        <p:spPr>
          <a:xfrm>
            <a:off x="413550" y="2204125"/>
            <a:ext cx="8520600" cy="2052600"/>
          </a:xfrm>
          <a:prstGeom prst="rect">
            <a:avLst/>
          </a:prstGeom>
        </p:spPr>
        <p:txBody>
          <a:bodyPr anchorCtr="0" anchor="b" bIns="91425" lIns="91425" rIns="91425" tIns="91425">
            <a:noAutofit/>
          </a:bodyPr>
          <a:lstStyle/>
          <a:p>
            <a:pPr lvl="0" algn="ctr">
              <a:spcBef>
                <a:spcPts val="0"/>
              </a:spcBef>
              <a:buNone/>
            </a:pPr>
            <a:r>
              <a:rPr lang="en">
                <a:solidFill>
                  <a:srgbClr val="434343"/>
                </a:solidFill>
              </a:rPr>
              <a:t>Caligula</a:t>
            </a:r>
            <a:r>
              <a:rPr lang="en"/>
              <a:t> vs </a:t>
            </a:r>
            <a:r>
              <a:rPr lang="en">
                <a:solidFill>
                  <a:srgbClr val="FF0000"/>
                </a:solidFill>
              </a:rPr>
              <a:t>Macbeth</a:t>
            </a:r>
          </a:p>
        </p:txBody>
      </p:sp>
      <p:sp>
        <p:nvSpPr>
          <p:cNvPr id="57" name="Shape 57"/>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en">
                <a:solidFill>
                  <a:srgbClr val="CC0000"/>
                </a:solidFill>
              </a:rPr>
              <a:t>The two tyrants that became delusional</a:t>
            </a:r>
            <a:r>
              <a:rPr lang="en"/>
              <a:t>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11700" y="269575"/>
            <a:ext cx="8520600" cy="572700"/>
          </a:xfrm>
          <a:prstGeom prst="rect">
            <a:avLst/>
          </a:prstGeom>
        </p:spPr>
        <p:txBody>
          <a:bodyPr anchorCtr="0" anchor="t" bIns="91425" lIns="91425" rIns="91425" tIns="91425">
            <a:noAutofit/>
          </a:bodyPr>
          <a:lstStyle/>
          <a:p>
            <a:pPr lvl="0">
              <a:spcBef>
                <a:spcPts val="0"/>
              </a:spcBef>
              <a:buNone/>
            </a:pPr>
            <a:r>
              <a:rPr lang="en"/>
              <a:t>Background Info</a:t>
            </a:r>
          </a:p>
        </p:txBody>
      </p:sp>
      <p:sp>
        <p:nvSpPr>
          <p:cNvPr id="63" name="Shape 63"/>
          <p:cNvSpPr txBox="1"/>
          <p:nvPr>
            <p:ph idx="1" type="body"/>
          </p:nvPr>
        </p:nvSpPr>
        <p:spPr>
          <a:xfrm>
            <a:off x="311700" y="1042800"/>
            <a:ext cx="8520600" cy="3416400"/>
          </a:xfrm>
          <a:prstGeom prst="rect">
            <a:avLst/>
          </a:prstGeom>
        </p:spPr>
        <p:txBody>
          <a:bodyPr anchorCtr="0" anchor="t" bIns="91425" lIns="91425" rIns="91425" tIns="91425">
            <a:noAutofit/>
          </a:bodyPr>
          <a:lstStyle/>
          <a:p>
            <a:pPr lvl="0">
              <a:spcBef>
                <a:spcPts val="0"/>
              </a:spcBef>
              <a:buNone/>
            </a:pPr>
            <a:r>
              <a:rPr lang="en"/>
              <a:t>Caligula was a roman male whose birth name was  Gaius Julius Caesar Augustus Germanicus, and was born in 12 AD and died in 41 AD. His nickname,little boot or Caligula, came from the soldier's outfit he wore as a boy. Caligula's father died in 19 AD and shortly after his mother and the rest of his brothers were killed leaving Caligula as the only male survivor. Tiberius the emperor Caligula succeeded died in 37 AD, and Caligula assumed the title of emperor. Tiberius was ill before his death but it's rumored that caligula and a pretorian guard smothered him with a pillow. During the early years of Caligula's reign, the people loved him because he freed the wrongfully imprisoned by his predecessor Tiberius, and threw lavish banquets for the people. This was a welcome change to Tiberius's rule.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192800"/>
            <a:ext cx="8520600" cy="572700"/>
          </a:xfrm>
          <a:prstGeom prst="rect">
            <a:avLst/>
          </a:prstGeom>
        </p:spPr>
        <p:txBody>
          <a:bodyPr anchorCtr="0" anchor="t" bIns="91425" lIns="91425" rIns="91425" tIns="91425">
            <a:noAutofit/>
          </a:bodyPr>
          <a:lstStyle/>
          <a:p>
            <a:pPr lvl="0">
              <a:spcBef>
                <a:spcPts val="0"/>
              </a:spcBef>
              <a:buNone/>
            </a:pPr>
            <a:r>
              <a:rPr lang="en"/>
              <a:t>Background Cont.</a:t>
            </a:r>
          </a:p>
        </p:txBody>
      </p:sp>
      <p:sp>
        <p:nvSpPr>
          <p:cNvPr id="69" name="Shape 69"/>
          <p:cNvSpPr txBox="1"/>
          <p:nvPr>
            <p:ph idx="1" type="body"/>
          </p:nvPr>
        </p:nvSpPr>
        <p:spPr>
          <a:xfrm>
            <a:off x="311690" y="765500"/>
            <a:ext cx="8520600" cy="3416400"/>
          </a:xfrm>
          <a:prstGeom prst="rect">
            <a:avLst/>
          </a:prstGeom>
        </p:spPr>
        <p:txBody>
          <a:bodyPr anchorCtr="0" anchor="t" bIns="91425" lIns="91425" rIns="91425" tIns="91425">
            <a:noAutofit/>
          </a:bodyPr>
          <a:lstStyle/>
          <a:p>
            <a:pPr lvl="0">
              <a:spcBef>
                <a:spcPts val="0"/>
              </a:spcBef>
              <a:buNone/>
            </a:pPr>
            <a:r>
              <a:rPr lang="en"/>
              <a:t>This all changed when Caligula fell dreadfully ill in 37 AD and was on death's door. He fought off the disease but, he changed, he became diabolical and started killing torturing, or exiling any he felt posed a threat to him. He killed for no reason and started imposing strange laws, laws that stated you weren't to speak of goats around him because he was abnormally hairy, and the punishments for these crimes were usually torture or death. Caligula started on a downward spiral and soon started claiming divinity and killing on a whim. Caligula also had many unsuccessful military campaigns during his time. He also wished to place his horse on the roman consul, but was denied by the members of the senate. Caligula reigned for four years before he was killed by a squad of pretorian guards. His wife and daughter shared were killed along with him.</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pic>
        <p:nvPicPr>
          <p:cNvPr id="74" name="Shape 74"/>
          <p:cNvPicPr preferRelativeResize="0"/>
          <p:nvPr/>
        </p:nvPicPr>
        <p:blipFill>
          <a:blip r:embed="rId3">
            <a:alphaModFix/>
          </a:blip>
          <a:stretch>
            <a:fillRect/>
          </a:stretch>
        </p:blipFill>
        <p:spPr>
          <a:xfrm>
            <a:off x="5957250" y="3509424"/>
            <a:ext cx="3186750" cy="1634075"/>
          </a:xfrm>
          <a:prstGeom prst="rect">
            <a:avLst/>
          </a:prstGeom>
          <a:noFill/>
          <a:ln>
            <a:noFill/>
          </a:ln>
        </p:spPr>
      </p:pic>
      <p:sp>
        <p:nvSpPr>
          <p:cNvPr id="75" name="Shape 7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Comparison to Macbeth</a:t>
            </a:r>
          </a:p>
        </p:txBody>
      </p:sp>
      <p:sp>
        <p:nvSpPr>
          <p:cNvPr id="76" name="Shape 7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-Both men suffered from nightmares that denied them sleep. “Still it cried,” sleep no more.””(ii,ii,42)</a:t>
            </a:r>
          </a:p>
          <a:p>
            <a:pPr lvl="0">
              <a:spcBef>
                <a:spcPts val="0"/>
              </a:spcBef>
              <a:buNone/>
            </a:pPr>
            <a:r>
              <a:rPr lang="en"/>
              <a:t>-Both started out being loved and hailed as a hero by the people but in the end were resented for their cruel and brutal acts.” For brave Macbeth-well he deserves that name.”(i,ii,16-17)</a:t>
            </a:r>
          </a:p>
          <a:p>
            <a:pPr lvl="0">
              <a:spcBef>
                <a:spcPts val="0"/>
              </a:spcBef>
              <a:buNone/>
            </a:pPr>
            <a:r>
              <a:rPr lang="en"/>
              <a:t>- Both had a hand in the death of their predecessors.” I have done the deed.”(ii,ii,15)</a:t>
            </a:r>
          </a:p>
          <a:p>
            <a:pPr lvl="0">
              <a:spcBef>
                <a:spcPts val="0"/>
              </a:spcBef>
              <a:buNone/>
            </a:pPr>
            <a:r>
              <a:rPr lang="en"/>
              <a:t>- Both only ruled for a short time and then were killed by those who should have been protecting them.”The usurpers cursed head:the time is free”(v,vii,84)</a:t>
            </a:r>
          </a:p>
          <a:p>
            <a:pPr lvl="0">
              <a:spcBef>
                <a:spcPts val="0"/>
              </a:spcBef>
              <a:buNone/>
            </a:pPr>
            <a:r>
              <a:rPr lang="en"/>
              <a:t>  4</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11700" y="225700"/>
            <a:ext cx="8520600" cy="572700"/>
          </a:xfrm>
          <a:prstGeom prst="rect">
            <a:avLst/>
          </a:prstGeom>
        </p:spPr>
        <p:txBody>
          <a:bodyPr anchorCtr="0" anchor="t" bIns="91425" lIns="91425" rIns="91425" tIns="91425">
            <a:noAutofit/>
          </a:bodyPr>
          <a:lstStyle/>
          <a:p>
            <a:pPr lvl="0">
              <a:spcBef>
                <a:spcPts val="0"/>
              </a:spcBef>
              <a:buNone/>
            </a:pPr>
            <a:r>
              <a:rPr lang="en"/>
              <a:t>Comparison to Macbeth </a:t>
            </a:r>
          </a:p>
        </p:txBody>
      </p:sp>
      <p:sp>
        <p:nvSpPr>
          <p:cNvPr id="82" name="Shape 82"/>
          <p:cNvSpPr txBox="1"/>
          <p:nvPr>
            <p:ph idx="1" type="body"/>
          </p:nvPr>
        </p:nvSpPr>
        <p:spPr>
          <a:xfrm>
            <a:off x="311700" y="863550"/>
            <a:ext cx="8520600" cy="3416400"/>
          </a:xfrm>
          <a:prstGeom prst="rect">
            <a:avLst/>
          </a:prstGeom>
        </p:spPr>
        <p:txBody>
          <a:bodyPr anchorCtr="0" anchor="t" bIns="91425" lIns="91425" rIns="91425" tIns="91425">
            <a:noAutofit/>
          </a:bodyPr>
          <a:lstStyle/>
          <a:p>
            <a:pPr lvl="0" rtl="0">
              <a:spcBef>
                <a:spcPts val="0"/>
              </a:spcBef>
              <a:buNone/>
            </a:pPr>
            <a:r>
              <a:rPr lang="en"/>
              <a:t>-Both Killed any who they deemed a threat.”We shall,my lord,perform what you command us.”(iii,i,127-128)</a:t>
            </a:r>
          </a:p>
          <a:p>
            <a:pPr lvl="0" rtl="0">
              <a:spcBef>
                <a:spcPts val="0"/>
              </a:spcBef>
              <a:buNone/>
            </a:pPr>
            <a:r>
              <a:rPr lang="en"/>
              <a:t>-Both started to spiral into madness “The fit is momentary; upon a thought he will be well again”(iii,iv,55-56)</a:t>
            </a:r>
          </a:p>
          <a:p>
            <a:pPr lvl="0" rtl="0">
              <a:spcBef>
                <a:spcPts val="0"/>
              </a:spcBef>
              <a:buNone/>
            </a:pPr>
            <a:r>
              <a:rPr lang="en"/>
              <a:t>-Both thought they were immortal and could not be killed.”I b a charmed life.”(v,vii,41)</a:t>
            </a:r>
          </a:p>
          <a:p>
            <a:pPr lvl="0">
              <a:spcBef>
                <a:spcPts val="0"/>
              </a:spcBef>
              <a:buNone/>
            </a:pPr>
            <a:r>
              <a:t/>
            </a:r>
            <a:endParaRPr/>
          </a:p>
        </p:txBody>
      </p:sp>
      <p:pic>
        <p:nvPicPr>
          <p:cNvPr id="83" name="Shape 83"/>
          <p:cNvPicPr preferRelativeResize="0"/>
          <p:nvPr/>
        </p:nvPicPr>
        <p:blipFill>
          <a:blip r:embed="rId3">
            <a:alphaModFix/>
          </a:blip>
          <a:stretch>
            <a:fillRect/>
          </a:stretch>
        </p:blipFill>
        <p:spPr>
          <a:xfrm>
            <a:off x="923925" y="3781412"/>
            <a:ext cx="7296150" cy="13620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Human Rights Violations</a:t>
            </a:r>
          </a:p>
        </p:txBody>
      </p:sp>
      <p:sp>
        <p:nvSpPr>
          <p:cNvPr id="89" name="Shape 89"/>
          <p:cNvSpPr txBox="1"/>
          <p:nvPr/>
        </p:nvSpPr>
        <p:spPr>
          <a:xfrm>
            <a:off x="82350" y="1195425"/>
            <a:ext cx="8979300" cy="3684900"/>
          </a:xfrm>
          <a:prstGeom prst="rect">
            <a:avLst/>
          </a:prstGeom>
          <a:noFill/>
          <a:ln>
            <a:noFill/>
          </a:ln>
        </p:spPr>
        <p:txBody>
          <a:bodyPr anchorCtr="0" anchor="t" bIns="91425" lIns="91425" rIns="91425" tIns="91425">
            <a:noAutofit/>
          </a:bodyPr>
          <a:lstStyle/>
          <a:p>
            <a:pPr lvl="0" rtl="0">
              <a:spcBef>
                <a:spcPts val="0"/>
              </a:spcBef>
              <a:buNone/>
            </a:pPr>
            <a:r>
              <a:rPr lang="en" sz="1800">
                <a:solidFill>
                  <a:srgbClr val="FFFFFF"/>
                </a:solidFill>
              </a:rPr>
              <a:t>Articles 3,5 &amp; 1. These articles state that you should act in a spirit of brotherhood towards one another, all people have the right to life, liberty and security of person, No person shall be subjected to torture or to cruel, inhuman or degrading punishments.</a:t>
            </a:r>
          </a:p>
          <a:p>
            <a:pPr lvl="0">
              <a:spcBef>
                <a:spcPts val="0"/>
              </a:spcBef>
              <a:buNone/>
            </a:pPr>
            <a:r>
              <a:t/>
            </a:r>
            <a:endParaRPr sz="1800">
              <a:solidFill>
                <a:srgbClr val="FFFFFF"/>
              </a:solidFill>
            </a:endParaRPr>
          </a:p>
          <a:p>
            <a:pPr lvl="0">
              <a:spcBef>
                <a:spcPts val="0"/>
              </a:spcBef>
              <a:buNone/>
            </a:pPr>
            <a:r>
              <a:rPr lang="en" sz="1800">
                <a:solidFill>
                  <a:srgbClr val="FFFFFF"/>
                </a:solidFill>
              </a:rPr>
              <a:t>-Caligula frequently killed and tortured his people</a:t>
            </a:r>
          </a:p>
          <a:p>
            <a:pPr lvl="0" rtl="0">
              <a:spcBef>
                <a:spcPts val="0"/>
              </a:spcBef>
              <a:buNone/>
            </a:pPr>
            <a:r>
              <a:rPr lang="en" sz="1800">
                <a:solidFill>
                  <a:srgbClr val="FFFFFF"/>
                </a:solidFill>
              </a:rPr>
              <a:t>Ex.A parent was forced to watch his son being executed and then invited to a celebration and forced to make fun of the execution.</a:t>
            </a:r>
          </a:p>
          <a:p>
            <a:pPr lvl="0" rtl="0">
              <a:spcBef>
                <a:spcPts val="0"/>
              </a:spcBef>
              <a:buNone/>
            </a:pPr>
            <a:r>
              <a:t/>
            </a:r>
            <a:endParaRPr sz="1800">
              <a:solidFill>
                <a:srgbClr val="FFFFFF"/>
              </a:solidFill>
            </a:endParaRPr>
          </a:p>
          <a:p>
            <a:pPr lvl="0" rtl="0">
              <a:spcBef>
                <a:spcPts val="0"/>
              </a:spcBef>
              <a:buNone/>
            </a:pPr>
            <a:r>
              <a:rPr lang="en" sz="1800">
                <a:solidFill>
                  <a:srgbClr val="FFFFFF"/>
                </a:solidFill>
              </a:rPr>
              <a:t>Article 9 states that no one will be subject to arbitrary arrest or exile.</a:t>
            </a:r>
          </a:p>
          <a:p>
            <a:pPr lvl="0" rtl="0">
              <a:spcBef>
                <a:spcPts val="0"/>
              </a:spcBef>
              <a:buNone/>
            </a:pPr>
            <a:r>
              <a:rPr lang="en" sz="1800">
                <a:solidFill>
                  <a:srgbClr val="FFFFFF"/>
                </a:solidFill>
              </a:rPr>
              <a:t>Ex. Caligula exiled people plenty of times.</a:t>
            </a:r>
          </a:p>
          <a:p>
            <a:pPr lvl="0" rtl="0">
              <a:spcBef>
                <a:spcPts val="0"/>
              </a:spcBef>
              <a:buNone/>
            </a:pPr>
            <a:r>
              <a:t/>
            </a:r>
            <a:endParaRPr sz="1800">
              <a:solidFill>
                <a:srgbClr val="FFFFFF"/>
              </a:solidFill>
            </a:endParaRPr>
          </a:p>
          <a:p>
            <a:pPr lvl="0" rtl="0">
              <a:spcBef>
                <a:spcPts val="0"/>
              </a:spcBef>
              <a:buNone/>
            </a:pPr>
            <a:r>
              <a:t/>
            </a:r>
            <a:endParaRPr sz="1800">
              <a:solidFill>
                <a:srgbClr val="FFFFFF"/>
              </a:solidFill>
            </a:endParaRPr>
          </a:p>
          <a:p>
            <a:pPr lvl="0" rtl="0">
              <a:spcBef>
                <a:spcPts val="0"/>
              </a:spcBef>
              <a:buNone/>
            </a:pPr>
            <a:r>
              <a:t/>
            </a:r>
            <a:endParaRPr sz="1800">
              <a:solidFill>
                <a:srgbClr val="FFFFFF"/>
              </a:solidFill>
            </a:endParaRPr>
          </a:p>
          <a:p>
            <a:pPr lvl="0">
              <a:spcBef>
                <a:spcPts val="0"/>
              </a:spcBef>
              <a:buNone/>
            </a:pPr>
            <a:r>
              <a:t/>
            </a:r>
            <a:endParaRPr>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Human rights violations cont</a:t>
            </a:r>
          </a:p>
          <a:p>
            <a:pPr lvl="0">
              <a:spcBef>
                <a:spcPts val="0"/>
              </a:spcBef>
              <a:buNone/>
            </a:pPr>
            <a:r>
              <a:t/>
            </a:r>
            <a:endParaRPr/>
          </a:p>
        </p:txBody>
      </p:sp>
      <p:sp>
        <p:nvSpPr>
          <p:cNvPr id="95" name="Shape 9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
              <a:t>Article 10 states everyone is entitled to a public hearing. </a:t>
            </a:r>
          </a:p>
          <a:p>
            <a:pPr lvl="0" rtl="0">
              <a:spcBef>
                <a:spcPts val="0"/>
              </a:spcBef>
              <a:buNone/>
            </a:pPr>
            <a:r>
              <a:rPr lang="en"/>
              <a:t>Ex.Caligula never gave people hearings when he restored the treason trials</a:t>
            </a:r>
          </a:p>
          <a:p>
            <a:pPr lvl="0" rtl="0">
              <a:spcBef>
                <a:spcPts val="0"/>
              </a:spcBef>
              <a:buNone/>
            </a:pPr>
            <a:r>
              <a:rPr lang="en"/>
              <a:t>Article 19 states everyone has the freedom of expression and opinion.</a:t>
            </a:r>
          </a:p>
          <a:p>
            <a:pPr lvl="0">
              <a:spcBef>
                <a:spcPts val="0"/>
              </a:spcBef>
              <a:buNone/>
            </a:pPr>
            <a:r>
              <a:rPr lang="en"/>
              <a:t>Ex.If people spoke out against Caligula they would be hauled to jail to await their execution or would be tortured to death.</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Discussion Questions</a:t>
            </a:r>
          </a:p>
        </p:txBody>
      </p:sp>
      <p:sp>
        <p:nvSpPr>
          <p:cNvPr id="101" name="Shape 10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AutoNum type="arabicParenR"/>
            </a:pPr>
            <a:r>
              <a:rPr lang="en"/>
              <a:t>Why do you think after Caligula’s life and death experience would he become such a insane ruler?</a:t>
            </a:r>
          </a:p>
          <a:p>
            <a:pPr indent="-228600" lvl="0" marL="457200" rtl="0">
              <a:spcBef>
                <a:spcPts val="0"/>
              </a:spcBef>
              <a:buAutoNum type="arabicParenR"/>
            </a:pPr>
            <a:r>
              <a:rPr lang="en"/>
              <a:t>Do you think the death of most of his family made Caligula the violent and deranged person he is? Why?</a:t>
            </a:r>
          </a:p>
          <a:p>
            <a:pPr indent="-228600" lvl="0" marL="457200" rtl="0">
              <a:spcBef>
                <a:spcPts val="0"/>
              </a:spcBef>
              <a:buAutoNum type="arabicParenR"/>
            </a:pPr>
            <a:r>
              <a:rPr lang="en"/>
              <a:t>Why do you think Caligula was trying to make his horse consul? Should he have been allowed?</a:t>
            </a:r>
          </a:p>
          <a:p>
            <a:pPr indent="-228600" lvl="0" marL="457200">
              <a:spcBef>
                <a:spcPts val="0"/>
              </a:spcBef>
              <a:buAutoNum type="arabicParenR"/>
            </a:pPr>
            <a:r>
              <a:rPr lang="en"/>
              <a:t>Tiberius, The former emperor who raised Caligula, stated “ I am nursing a viper for the people of rome.” why do you think he said this?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50225"/>
            <a:ext cx="8520600" cy="572700"/>
          </a:xfrm>
          <a:prstGeom prst="rect">
            <a:avLst/>
          </a:prstGeom>
        </p:spPr>
        <p:txBody>
          <a:bodyPr anchorCtr="0" anchor="t" bIns="91425" lIns="91425" rIns="91425" tIns="91425">
            <a:noAutofit/>
          </a:bodyPr>
          <a:lstStyle/>
          <a:p>
            <a:pPr lvl="0">
              <a:spcBef>
                <a:spcPts val="0"/>
              </a:spcBef>
              <a:buNone/>
            </a:pPr>
            <a:r>
              <a:rPr lang="en"/>
              <a:t>Works cited</a:t>
            </a:r>
          </a:p>
        </p:txBody>
      </p:sp>
      <p:sp>
        <p:nvSpPr>
          <p:cNvPr id="107" name="Shape 107"/>
          <p:cNvSpPr txBox="1"/>
          <p:nvPr>
            <p:ph idx="1" type="body"/>
          </p:nvPr>
        </p:nvSpPr>
        <p:spPr>
          <a:xfrm>
            <a:off x="311700" y="745750"/>
            <a:ext cx="8520600" cy="43977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http://www.wikireedia.net/wikireedia/index.php?title=Caligula_-_Atrocities_and_Tortures#Tortures</a:t>
            </a:r>
          </a:p>
          <a:p>
            <a:pPr lvl="0">
              <a:spcBef>
                <a:spcPts val="0"/>
              </a:spcBef>
              <a:spcAft>
                <a:spcPts val="0"/>
              </a:spcAft>
              <a:buNone/>
            </a:pPr>
            <a:r>
              <a:rPr lang="en" u="sng">
                <a:solidFill>
                  <a:srgbClr val="1155CC"/>
                </a:solidFill>
                <a:hlinkClick r:id="rId4"/>
              </a:rPr>
              <a:t>http://penelope.uchicago.edu/Thayer/E/Roman/Texts/Cassius_Dio/59*.html</a:t>
            </a:r>
            <a:r>
              <a:rPr lang="en">
                <a:solidFill>
                  <a:srgbClr val="000000"/>
                </a:solidFill>
              </a:rPr>
              <a:t> </a:t>
            </a:r>
          </a:p>
          <a:p>
            <a:pPr lvl="0">
              <a:spcBef>
                <a:spcPts val="0"/>
              </a:spcBef>
              <a:spcAft>
                <a:spcPts val="0"/>
              </a:spcAft>
              <a:buNone/>
            </a:pPr>
            <a:r>
              <a:rPr lang="en" u="sng">
                <a:solidFill>
                  <a:srgbClr val="1155CC"/>
                </a:solidFill>
                <a:hlinkClick r:id="rId5"/>
              </a:rPr>
              <a:t>http://www.roman-empire.net/emperors/caligula.html</a:t>
            </a:r>
            <a:r>
              <a:rPr lang="en">
                <a:solidFill>
                  <a:srgbClr val="000000"/>
                </a:solidFill>
              </a:rPr>
              <a:t> </a:t>
            </a:r>
          </a:p>
          <a:p>
            <a:pPr lvl="0">
              <a:spcBef>
                <a:spcPts val="0"/>
              </a:spcBef>
              <a:spcAft>
                <a:spcPts val="0"/>
              </a:spcAft>
              <a:buNone/>
            </a:pPr>
            <a:r>
              <a:rPr lang="en" u="sng">
                <a:solidFill>
                  <a:srgbClr val="1155CC"/>
                </a:solidFill>
                <a:hlinkClick r:id="rId6"/>
              </a:rPr>
              <a:t>http://www.biography.com/people/caligula-9235253#reign-of-power</a:t>
            </a:r>
            <a:r>
              <a:rPr lang="en">
                <a:solidFill>
                  <a:srgbClr val="000000"/>
                </a:solidFill>
              </a:rPr>
              <a:t> </a:t>
            </a:r>
          </a:p>
          <a:p>
            <a:pPr lvl="0" rtl="0">
              <a:spcBef>
                <a:spcPts val="0"/>
              </a:spcBef>
              <a:spcAft>
                <a:spcPts val="0"/>
              </a:spcAft>
              <a:buNone/>
            </a:pPr>
            <a:r>
              <a:rPr lang="en" u="sng">
                <a:solidFill>
                  <a:srgbClr val="1155CC"/>
                </a:solidFill>
                <a:hlinkClick r:id="rId7"/>
              </a:rPr>
              <a:t>http://www.history.com/topics/ancient-history/caligula</a:t>
            </a:r>
            <a:r>
              <a:rPr lang="en">
                <a:solidFill>
                  <a:srgbClr val="000000"/>
                </a:solidFill>
              </a:rPr>
              <a:t> </a:t>
            </a:r>
          </a:p>
          <a:p>
            <a:pPr lvl="0">
              <a:spcBef>
                <a:spcPts val="0"/>
              </a:spcBef>
              <a:buNone/>
            </a:pPr>
            <a:r>
              <a:rPr lang="en" u="sng">
                <a:solidFill>
                  <a:schemeClr val="hlink"/>
                </a:solidFill>
                <a:hlinkClick r:id="rId8"/>
              </a:rPr>
              <a:t>http://miamioh.edu/cca/academics/departments/theatre/production-season/current-season/macbeth/index.htm</a:t>
            </a:r>
            <a:r>
              <a:rPr lang="en"/>
              <a:t>l</a:t>
            </a:r>
          </a:p>
          <a:p>
            <a:pPr lvl="0" rtl="0">
              <a:spcBef>
                <a:spcPts val="0"/>
              </a:spcBef>
              <a:buNone/>
            </a:pPr>
            <a:r>
              <a:rPr lang="en" u="sng">
                <a:solidFill>
                  <a:schemeClr val="hlink"/>
                </a:solidFill>
                <a:hlinkClick r:id="rId9"/>
              </a:rPr>
              <a:t>http://twitchfilm.com/2015/05/macbeth-get-a-glimpse-of-fassbender-in-two-clips-from-justin-kurzels-film-adaptation.html</a:t>
            </a:r>
          </a:p>
          <a:p>
            <a:pPr lvl="0" rtl="0">
              <a:spcBef>
                <a:spcPts val="0"/>
              </a:spcBef>
              <a:buNone/>
            </a:pPr>
            <a:r>
              <a:rPr lang="en" u="sng">
                <a:solidFill>
                  <a:schemeClr val="hlink"/>
                </a:solidFill>
                <a:hlinkClick r:id="rId10"/>
              </a:rPr>
              <a:t>https://m.youtube.com/watch?v=FUTiEG3BeXQ</a:t>
            </a:r>
            <a:r>
              <a:rPr lang="en"/>
              <a:t> </a:t>
            </a:r>
          </a:p>
        </p:txBody>
      </p:sp>
    </p:spTree>
  </p:cSld>
  <p:clrMapOvr>
    <a:masterClrMapping/>
  </p:clrMapOvr>
</p:sld>
</file>

<file path=ppt/theme/theme1.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